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  <p:sldMasterId id="2147483694" r:id="rId2"/>
  </p:sldMasterIdLst>
  <p:notesMasterIdLst>
    <p:notesMasterId r:id="rId13"/>
  </p:notesMasterIdLst>
  <p:sldIdLst>
    <p:sldId id="257" r:id="rId3"/>
    <p:sldId id="259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</p:sldIdLst>
  <p:sldSz cx="9144000" cy="5143500" type="screen16x9"/>
  <p:notesSz cx="6858000" cy="9144000"/>
  <p:embeddedFontLst>
    <p:embeddedFont>
      <p:font typeface="Segoe UI" panose="020B0502040204020203" pitchFamily="34" charset="0"/>
      <p:regular r:id="rId14"/>
      <p:bold r:id="rId15"/>
      <p:italic r:id="rId16"/>
      <p:boldItalic r:id="rId17"/>
    </p:embeddedFont>
    <p:embeddedFont>
      <p:font typeface="Dosis" panose="020B0604020202020204" charset="0"/>
      <p:regular r:id="rId18"/>
      <p:bold r:id="rId19"/>
    </p:embeddedFont>
    <p:embeddedFont>
      <p:font typeface="Roboto Black" panose="020B0604020202020204" charset="0"/>
      <p:bold r:id="rId20"/>
      <p:boldItalic r:id="rId21"/>
    </p:embeddedFont>
    <p:embeddedFont>
      <p:font typeface="Roboto Thin" panose="020B0604020202020204" charset="0"/>
      <p:regular r:id="rId22"/>
      <p:bold r:id="rId23"/>
      <p:italic r:id="rId24"/>
      <p:boldItalic r:id="rId25"/>
    </p:embeddedFont>
    <p:embeddedFont>
      <p:font typeface="Robot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7293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996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6486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640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512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2038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2357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1229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6097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6244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257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44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Usage Funnels with </a:t>
            </a:r>
            <a:r>
              <a:rPr lang="en-US" sz="4400" b="0" i="0" u="none" strike="noStrike" cap="none" dirty="0" err="1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44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</a:t>
            </a:r>
            <a:endParaRPr sz="1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</a:t>
            </a: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Scratch</a:t>
            </a:r>
            <a:endParaRPr lang="en"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Jennifer Namanny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May 9</a:t>
            </a:r>
            <a:r>
              <a:rPr lang="en" sz="2800" baseline="300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755198"/>
            <a:ext cx="8422831" cy="35943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are some actionable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insights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for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Parker?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1036" y="1121581"/>
            <a:ext cx="8422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200" dirty="0" err="1" smtClean="0">
                <a:solidFill>
                  <a:schemeClr val="tx1"/>
                </a:solidFill>
                <a:latin typeface="Roboto" panose="020B0604020202020204" charset="0"/>
                <a:ea typeface="Roboto" panose="020B0604020202020204" charset="0"/>
              </a:rPr>
              <a:t>Warby</a:t>
            </a:r>
            <a:r>
              <a:rPr lang="en-US" sz="1200" dirty="0" smtClean="0">
                <a:solidFill>
                  <a:schemeClr val="tx1"/>
                </a:solidFill>
                <a:latin typeface="Roboto" panose="020B0604020202020204" charset="0"/>
                <a:ea typeface="Roboto" panose="020B0604020202020204" charset="0"/>
              </a:rPr>
              <a:t> Parker could consider a method to reach out to customers before they have completed their eye exam so they reach the customer before they get to their eye exam and buy glasses </a:t>
            </a:r>
            <a:r>
              <a:rPr lang="en-US" sz="1200" smtClean="0">
                <a:solidFill>
                  <a:schemeClr val="tx1"/>
                </a:solidFill>
                <a:latin typeface="Roboto" panose="020B0604020202020204" charset="0"/>
                <a:ea typeface="Roboto" panose="020B0604020202020204" charset="0"/>
              </a:rPr>
              <a:t>from another source </a:t>
            </a:r>
            <a:r>
              <a:rPr lang="en-US" sz="1200" dirty="0" smtClean="0">
                <a:solidFill>
                  <a:schemeClr val="tx1"/>
                </a:solidFill>
                <a:latin typeface="Roboto" panose="020B0604020202020204" charset="0"/>
                <a:ea typeface="Roboto" panose="020B0604020202020204" charset="0"/>
              </a:rPr>
              <a:t>. </a:t>
            </a:r>
            <a:endParaRPr lang="en-US" sz="1200" dirty="0">
              <a:solidFill>
                <a:schemeClr val="tx1"/>
              </a:solidFill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603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Quiz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1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09468" y="1442736"/>
            <a:ext cx="8422831" cy="55052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815264"/>
            <a:ext cx="8422831" cy="53458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What columns does the survey table have, limited to the first 10 rows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    - questions,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, response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9" name="Shape 317"/>
          <p:cNvGraphicFramePr/>
          <p:nvPr>
            <p:extLst>
              <p:ext uri="{D42A27DB-BD31-4B8C-83A1-F6EECF244321}">
                <p14:modId xmlns:p14="http://schemas.microsoft.com/office/powerpoint/2010/main" val="1456837518"/>
              </p:ext>
            </p:extLst>
          </p:nvPr>
        </p:nvGraphicFramePr>
        <p:xfrm>
          <a:off x="397894" y="2131406"/>
          <a:ext cx="8434407" cy="289980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368537"/>
                <a:gridCol w="3032935"/>
                <a:gridCol w="3032935"/>
              </a:tblGrid>
              <a:tr h="29588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response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&lt;1 Year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Square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&lt;1 Year</a:t>
                      </a:r>
                    </a:p>
                  </a:txBody>
                  <a:tcPr anchor="ctr"/>
                </a:tc>
              </a:tr>
              <a:tr h="25950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769353" y="749480"/>
            <a:ext cx="4062946" cy="186215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9" y="756059"/>
            <a:ext cx="4188846" cy="186215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is the number of responses for each question?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Question 1 - 500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Question 2 -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475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380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4 - 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361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5 - 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270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9" name="Shape 317"/>
          <p:cNvGraphicFramePr/>
          <p:nvPr>
            <p:extLst>
              <p:ext uri="{D42A27DB-BD31-4B8C-83A1-F6EECF244321}">
                <p14:modId xmlns:p14="http://schemas.microsoft.com/office/powerpoint/2010/main" val="647554702"/>
              </p:ext>
            </p:extLst>
          </p:nvPr>
        </p:nvGraphicFramePr>
        <p:xfrm>
          <a:off x="409468" y="2782672"/>
          <a:ext cx="8434405" cy="2032728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3698473"/>
                <a:gridCol w="4735932"/>
              </a:tblGrid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COUNT(DISTINCT </a:t>
                      </a:r>
                      <a:r>
                        <a:rPr lang="en-US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/>
                </a:tc>
              </a:tr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/>
                </a:tc>
              </a:tr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/>
                </a:tc>
              </a:tr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/>
                </a:tc>
              </a:tr>
              <a:tr h="338788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620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177974" y="328923"/>
            <a:ext cx="8654326" cy="755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4" y="1155278"/>
            <a:ext cx="8654325" cy="169975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3" indent="-171450">
              <a:lnSpc>
                <a:spcPct val="115000"/>
              </a:lnSpc>
              <a:buSzPts val="12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Which question(s) of the quiz have a lower completion rate? 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3">
              <a:lnSpc>
                <a:spcPct val="115000"/>
              </a:lnSpc>
              <a:buSzPts val="12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      - Questions 3 and 5.</a:t>
            </a:r>
          </a:p>
          <a:p>
            <a:pPr marL="171450" lvl="3" indent="-171450">
              <a:lnSpc>
                <a:spcPct val="115000"/>
              </a:lnSpc>
              <a:buSzPts val="1200"/>
              <a:buFont typeface="Arial" panose="020B0604020202020204" pitchFamily="34" charset="0"/>
              <a:buChar char="•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do you think is the reason?</a:t>
            </a:r>
          </a:p>
          <a:p>
            <a:pPr lvl="3">
              <a:lnSpc>
                <a:spcPct val="115000"/>
              </a:lnSpc>
              <a:buSzPts val="12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      - The 3</a:t>
            </a:r>
            <a:r>
              <a:rPr lang="en-US" sz="1200" baseline="30000" dirty="0" smtClean="0">
                <a:latin typeface="Roboto"/>
                <a:ea typeface="Roboto"/>
                <a:cs typeface="Roboto"/>
                <a:sym typeface="Roboto"/>
              </a:rPr>
              <a:t>rd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question asks what shapes the person likes, I feel like they didn’t answer that question because they were unsure of the relevancy to helping them pick out glasses. The 5</a:t>
            </a:r>
            <a:r>
              <a:rPr lang="en-US" sz="1200" baseline="30000" dirty="0" smtClean="0">
                <a:latin typeface="Roboto"/>
                <a:ea typeface="Roboto"/>
                <a:cs typeface="Roboto"/>
                <a:sym typeface="Roboto"/>
              </a:rPr>
              <a:t>th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question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that asks when a persons last eye exam was the lowest completed question on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Parkers survey. I think this is because many people delay eye exams or don’t get them done at all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293790"/>
              </p:ext>
            </p:extLst>
          </p:nvPr>
        </p:nvGraphicFramePr>
        <p:xfrm>
          <a:off x="177974" y="3024810"/>
          <a:ext cx="8654325" cy="1535708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2642938"/>
                <a:gridCol w="2401100"/>
                <a:gridCol w="3610287"/>
              </a:tblGrid>
              <a:tr h="225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question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COUNT(DISTINCT </a:t>
                      </a:r>
                      <a:r>
                        <a:rPr lang="en-US" sz="1000" u="none" strike="noStrike" dirty="0" err="1">
                          <a:effectLst/>
                        </a:rPr>
                        <a:t>user_id</a:t>
                      </a:r>
                      <a:r>
                        <a:rPr lang="en-US" sz="1000" u="none" strike="noStrike" dirty="0">
                          <a:effectLst/>
                        </a:rPr>
                        <a:t>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% of Completion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25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1. What are you looking for?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500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100%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25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2. What's your fit?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95%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25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3. Which shapes do you like?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380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80%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2558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4. Which colors do you like?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361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95%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40778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>
                          <a:effectLst/>
                        </a:rPr>
                        <a:t>5. When was your last eye exam?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270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u="none" strike="noStrike" dirty="0">
                          <a:effectLst/>
                        </a:rPr>
                        <a:t>75%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626" marR="8626" marT="8626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4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409468" y="1569359"/>
            <a:ext cx="8422831" cy="64756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815264"/>
            <a:ext cx="8422831" cy="62252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are the column names for the first five rows of table – quiz?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       -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, style, fit, shape, and color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685603"/>
              </p:ext>
            </p:extLst>
          </p:nvPr>
        </p:nvGraphicFramePr>
        <p:xfrm>
          <a:off x="422818" y="2348497"/>
          <a:ext cx="8422832" cy="1889783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3035791"/>
                <a:gridCol w="1279794"/>
                <a:gridCol w="1607183"/>
                <a:gridCol w="1116100"/>
                <a:gridCol w="1383964"/>
              </a:tblGrid>
              <a:tr h="5150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user_id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style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fit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shape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color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49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4e8118dc-bb3d-49bf-85fc-cca8d83232ac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Medium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Rectangular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Tortoise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49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291f1cca-e507-48be-b063-002b14906468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Narrow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Round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Black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49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75122300-0736-4087-b6d8-c0c5373a1a04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Wide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Rectangular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Two-Tone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49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75bc6ebd-40cd-4e1d-a301-27ddd93b12e2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Narrow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Square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Two-Tone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49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ce965c4d-7a2b-4db6-9847-601747fa7812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Wide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Rectangular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Black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358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 (</a:t>
            </a:r>
            <a:r>
              <a:rPr lang="en-US" sz="2400" b="1" dirty="0" err="1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ctd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09468" y="1463722"/>
            <a:ext cx="8422831" cy="67877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815264"/>
            <a:ext cx="8422831" cy="53908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are the column names for the first five rows of table –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?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- </a:t>
            </a:r>
            <a:r>
              <a:rPr lang="en-US" sz="1200" b="0" i="0" u="none" strike="noStrike" cap="none" dirty="0" err="1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b="0" i="0" u="none" strike="noStrike" cap="none" dirty="0" err="1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number_of_pairs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address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594768"/>
              </p:ext>
            </p:extLst>
          </p:nvPr>
        </p:nvGraphicFramePr>
        <p:xfrm>
          <a:off x="409468" y="2315247"/>
          <a:ext cx="8422831" cy="1629354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4317230"/>
                <a:gridCol w="1820009"/>
                <a:gridCol w="2285592"/>
              </a:tblGrid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user_id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number_of_pairs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address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d8addd87-3217-4429-9a01-d56d68111da7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145 New York 9a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f52b07c8-abe4-4f4a-9d39-ba9fc9a184cc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383 Madison Ave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8ba0d2d5-1a31-403e-9fa5-79540f8477f9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287 Pell St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4e71850e-8bbf-4e6b-accc-49a7bb46c586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347 Madison Square N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7155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3bc8f97f-2336-4dab-bd86-e391609dab97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 pairs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182 Cornelia St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2725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 (</a:t>
            </a:r>
            <a:r>
              <a:rPr lang="en-US" sz="2400" b="1" dirty="0" err="1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ctd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09468" y="1423677"/>
            <a:ext cx="8422831" cy="66542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815264"/>
            <a:ext cx="8422831" cy="53908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What are the column names for the first five rows </a:t>
            </a:r>
            <a:r>
              <a:rPr lang="en-US" sz="1200" smtClean="0">
                <a:latin typeface="Roboto"/>
                <a:ea typeface="Roboto"/>
                <a:cs typeface="Roboto"/>
                <a:sym typeface="Roboto"/>
              </a:rPr>
              <a:t>of table –purchase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?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- </a:t>
            </a:r>
            <a:r>
              <a:rPr lang="en-US" sz="1200" b="0" i="0" u="none" strike="noStrike" cap="none" dirty="0" err="1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user_id</a:t>
            </a:r>
            <a:r>
              <a:rPr lang="en-US" sz="1200" b="0" i="0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b="0" i="0" u="none" strike="noStrike" cap="none" dirty="0" err="1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product_id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, style, </a:t>
            </a:r>
            <a:r>
              <a:rPr lang="en-US" sz="1200" dirty="0" err="1" smtClean="0">
                <a:latin typeface="Roboto"/>
                <a:ea typeface="Roboto"/>
                <a:cs typeface="Roboto"/>
                <a:sym typeface="Roboto"/>
              </a:rPr>
              <a:t>model_name</a:t>
            </a: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, color, price</a:t>
            </a:r>
            <a:endParaRPr lang="en-US" sz="12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264323"/>
              </p:ext>
            </p:extLst>
          </p:nvPr>
        </p:nvGraphicFramePr>
        <p:xfrm>
          <a:off x="409466" y="2255177"/>
          <a:ext cx="8422832" cy="1776192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2887828"/>
                <a:gridCol w="1217418"/>
                <a:gridCol w="1528850"/>
                <a:gridCol w="1061701"/>
                <a:gridCol w="1316510"/>
                <a:gridCol w="410525"/>
              </a:tblGrid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user_id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product_id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style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model_name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color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price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00a9dd17-36c8-430c-9d76-df49d4197dcf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Lucy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Jet Black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00e15fe0-c86f-4818-9c63-3422211baa97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Lucy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Elderflower Crystal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017506f7-aba1-4b9d-8b7b-f4426e71b8ca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Dawes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Jet Black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0176bfb3-9c51-4b1c-b593-87edab3c54cb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Eugene Narrow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Rosewood Tortoise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95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296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01fdf106-f73c-4d3f-a036-2f3e2ab1ce06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Women's Styles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Lucy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Jet Black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150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950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73616"/>
            <a:ext cx="8520600" cy="57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Funnel, Question </a:t>
            </a: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lang="en-US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09468" y="1194999"/>
            <a:ext cx="8422831" cy="154645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FROM quiz 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i="0" u="none" strike="noStrike" cap="none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409468" y="755198"/>
            <a:ext cx="8422831" cy="35943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 smtClean="0">
                <a:latin typeface="Roboto"/>
                <a:ea typeface="Roboto"/>
                <a:cs typeface="Roboto"/>
                <a:sym typeface="Roboto"/>
              </a:rPr>
              <a:t>Create a new table using the identified columns and column names, and select only the first 10 rows.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354432"/>
              </p:ext>
            </p:extLst>
          </p:nvPr>
        </p:nvGraphicFramePr>
        <p:xfrm>
          <a:off x="409468" y="2821815"/>
          <a:ext cx="8422830" cy="2164008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4005262"/>
                <a:gridCol w="1551057"/>
                <a:gridCol w="1688493"/>
                <a:gridCol w="1178018"/>
              </a:tblGrid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user_id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is_home_try_on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number_of_pairs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is_purchase</a:t>
                      </a:r>
                      <a:endParaRPr lang="en-US" sz="10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4e8118dc-bb3d-49bf-85fc-cca8d83232ac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291f1cca-e507-48be-b063-002b14906468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75122300-0736-4087-b6d8-c0c5373a1a04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75bc6ebd-40cd-4e1d-a301-27ddd93b12e2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ce965c4d-7a2b-4db6-9847-601747fa7812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28867d12-27a6-4e6a-a5fb-8bb5440117ae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 pairs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5a7a7e13-fbcf-46e4-9093-79799649d6c5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0143cb8b-bb81-4916-9750-ce956c9f9bd9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a4ccc1b3-cbb6-449c-b7a5-03af42c97433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  <a:tr h="1967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b1dded76-cd60-4222-82cb-f6d464104298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 pairs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8626" marR="8626" marT="8626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967344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848</Words>
  <Application>Microsoft Office PowerPoint</Application>
  <PresentationFormat>On-screen Show (16:9)</PresentationFormat>
  <Paragraphs>251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Segoe UI</vt:lpstr>
      <vt:lpstr>Dosis</vt:lpstr>
      <vt:lpstr>Roboto Black</vt:lpstr>
      <vt:lpstr>Roboto Thin</vt:lpstr>
      <vt:lpstr>Arial</vt:lpstr>
      <vt:lpstr>Roboto</vt:lpstr>
      <vt:lpstr>Courier New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Jen Namanny</dc:creator>
  <cp:lastModifiedBy>Jen Namanny</cp:lastModifiedBy>
  <cp:revision>31</cp:revision>
  <dcterms:modified xsi:type="dcterms:W3CDTF">2019-05-10T15:24:33Z</dcterms:modified>
</cp:coreProperties>
</file>